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80" r:id="rId5"/>
    <p:sldId id="281" r:id="rId6"/>
    <p:sldId id="282" r:id="rId7"/>
    <p:sldId id="283" r:id="rId8"/>
    <p:sldId id="279" r:id="rId9"/>
    <p:sldId id="284" r:id="rId10"/>
    <p:sldId id="285" r:id="rId11"/>
    <p:sldId id="286" r:id="rId12"/>
    <p:sldId id="287" r:id="rId13"/>
    <p:sldId id="289" r:id="rId14"/>
    <p:sldId id="290" r:id="rId15"/>
    <p:sldId id="288" r:id="rId16"/>
    <p:sldId id="291" r:id="rId17"/>
    <p:sldId id="270" r:id="rId18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uli Regular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2" autoAdjust="0"/>
  </p:normalViewPr>
  <p:slideViewPr>
    <p:cSldViewPr>
      <p:cViewPr varScale="1">
        <p:scale>
          <a:sx n="58" d="100"/>
          <a:sy n="58" d="100"/>
        </p:scale>
        <p:origin x="542" y="1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154" b="43837"/>
          <a:stretch>
            <a:fillRect/>
          </a:stretch>
        </p:blipFill>
        <p:spPr>
          <a:xfrm flipH="1">
            <a:off x="0" y="7778155"/>
            <a:ext cx="18288000" cy="25617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887200" y="6647784"/>
            <a:ext cx="5024391" cy="47166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4560202">
            <a:off x="15029028" y="422529"/>
            <a:ext cx="4460542" cy="527189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4245005">
            <a:off x="3170775" y="-1647073"/>
            <a:ext cx="4394102" cy="438311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8700" y="1664211"/>
            <a:ext cx="7053075" cy="811506"/>
            <a:chOff x="0" y="0"/>
            <a:chExt cx="9404101" cy="1082007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183458" cy="867152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5638801" y="658045"/>
              <a:ext cx="3765300" cy="423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1"/>
                </a:lnSpc>
                <a:spcBef>
                  <a:spcPct val="0"/>
                </a:spcBef>
              </a:pPr>
              <a:endParaRPr lang="en-US" sz="1901" dirty="0">
                <a:solidFill>
                  <a:srgbClr val="000000"/>
                </a:solidFill>
                <a:latin typeface="Muli Regular"/>
              </a:endParaRPr>
            </a:p>
          </p:txBody>
        </p:sp>
      </p:grpSp>
      <p:sp>
        <p:nvSpPr>
          <p:cNvPr id="16" name="Tiêu đề 2">
            <a:extLst>
              <a:ext uri="{FF2B5EF4-FFF2-40B4-BE49-F238E27FC236}">
                <a16:creationId xmlns:a16="http://schemas.microsoft.com/office/drawing/2014/main" id="{0ACCB00E-6C82-3D5A-F1B3-5C9311406DE5}"/>
              </a:ext>
            </a:extLst>
          </p:cNvPr>
          <p:cNvSpPr txBox="1">
            <a:spLocks/>
          </p:cNvSpPr>
          <p:nvPr/>
        </p:nvSpPr>
        <p:spPr>
          <a:xfrm>
            <a:off x="7924800" y="584297"/>
            <a:ext cx="6935955" cy="13369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ĐIỆN TỬ VIỄN THÔNG</a:t>
            </a:r>
            <a:b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BÁCH KHOA ĐH ĐÀ NẴNG</a:t>
            </a:r>
          </a:p>
        </p:txBody>
      </p:sp>
      <p:pic>
        <p:nvPicPr>
          <p:cNvPr id="17" name="Picture 2" descr="Không có mô tả.">
            <a:extLst>
              <a:ext uri="{FF2B5EF4-FFF2-40B4-BE49-F238E27FC236}">
                <a16:creationId xmlns:a16="http://schemas.microsoft.com/office/drawing/2014/main" id="{4071A617-F881-3988-AC0A-454DE8182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591" y="854034"/>
            <a:ext cx="2607421" cy="260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Không có mô tả.">
            <a:extLst>
              <a:ext uri="{FF2B5EF4-FFF2-40B4-BE49-F238E27FC236}">
                <a16:creationId xmlns:a16="http://schemas.microsoft.com/office/drawing/2014/main" id="{82E60844-0EF6-7AF3-B2DE-EF9E221CA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4066" y="1026333"/>
            <a:ext cx="2227525" cy="222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D6260EBB-DF9A-CF00-8418-53BB1697227E}"/>
              </a:ext>
            </a:extLst>
          </p:cNvPr>
          <p:cNvSpPr/>
          <p:nvPr/>
        </p:nvSpPr>
        <p:spPr>
          <a:xfrm>
            <a:off x="644148" y="3585261"/>
            <a:ext cx="13324000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BÁO CÁO CUỐI KÌ PBL4</a:t>
            </a:r>
          </a:p>
          <a:p>
            <a:pPr algn="ctr"/>
            <a: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ĐỀ TÀI :  </a:t>
            </a:r>
            <a:r>
              <a:rPr lang="en-U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PHÁT HIỆN CHUYỂN ĐỘNG TRONG VIDEO</a:t>
            </a:r>
            <a:endParaRPr lang="en-U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8F1ADD67-95C1-87C0-02DC-6AB8389CE051}"/>
              </a:ext>
            </a:extLst>
          </p:cNvPr>
          <p:cNvSpPr txBox="1"/>
          <p:nvPr/>
        </p:nvSpPr>
        <p:spPr>
          <a:xfrm>
            <a:off x="2730725" y="7811135"/>
            <a:ext cx="4655759" cy="190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7E1DF6CC-968D-32AA-7080-5A7F4EB8735A}"/>
              </a:ext>
            </a:extLst>
          </p:cNvPr>
          <p:cNvSpPr txBox="1"/>
          <p:nvPr/>
        </p:nvSpPr>
        <p:spPr>
          <a:xfrm>
            <a:off x="457200" y="7778155"/>
            <a:ext cx="103251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 HƯỚNG DẪN     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TS.   TRẦN THỊ MINH HẠNH</a:t>
            </a:r>
          </a:p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TS.   HOÀNG LÊ UYÊN THỤC</a:t>
            </a:r>
          </a:p>
          <a:p>
            <a:r>
              <a:rPr lang="en-US" sz="2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5                                  :             TÔ ĐÔNG TRUNG</a:t>
            </a:r>
          </a:p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LÝ HUỲNH HỮU TRÍ</a:t>
            </a:r>
          </a:p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NGUYỄN NGỌC HIẾU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3CC4589E-FB11-EF14-F9A4-726560031A1A}"/>
              </a:ext>
            </a:extLst>
          </p:cNvPr>
          <p:cNvSpPr txBox="1"/>
          <p:nvPr/>
        </p:nvSpPr>
        <p:spPr>
          <a:xfrm>
            <a:off x="685800" y="346364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349A6D9-D67E-C69E-0FF6-F5749F248847}"/>
              </a:ext>
            </a:extLst>
          </p:cNvPr>
          <p:cNvSpPr txBox="1"/>
          <p:nvPr/>
        </p:nvSpPr>
        <p:spPr>
          <a:xfrm>
            <a:off x="1607127" y="1138075"/>
            <a:ext cx="106553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tô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(tracking)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đếm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GMM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E731752A-E09E-F56B-CE1C-AC8B5C678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78" t="5063" r="15458" b="4039"/>
          <a:stretch/>
        </p:blipFill>
        <p:spPr bwMode="auto">
          <a:xfrm>
            <a:off x="13030200" y="342900"/>
            <a:ext cx="2667000" cy="82611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6A127107-C05E-D9E8-410E-6D2799F3B38A}"/>
              </a:ext>
            </a:extLst>
          </p:cNvPr>
          <p:cNvSpPr txBox="1"/>
          <p:nvPr/>
        </p:nvSpPr>
        <p:spPr>
          <a:xfrm>
            <a:off x="11277600" y="902970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Sơ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thuật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dõi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(tracking) </a:t>
            </a:r>
            <a:endParaRPr lang="en-US" sz="2800" b="1" dirty="0"/>
          </a:p>
        </p:txBody>
      </p:sp>
      <p:pic>
        <p:nvPicPr>
          <p:cNvPr id="7170" name="Picture 2" descr="Object Tracking in Videos: Introduction and Common Techniques - AIDETIC BLOG">
            <a:extLst>
              <a:ext uri="{FF2B5EF4-FFF2-40B4-BE49-F238E27FC236}">
                <a16:creationId xmlns:a16="http://schemas.microsoft.com/office/drawing/2014/main" id="{1482E57D-9F99-241F-23D4-57BBE0AA4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659226"/>
            <a:ext cx="8555502" cy="562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26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D29BE061-E478-6DDC-FD44-73557E18E37A}"/>
              </a:ext>
            </a:extLst>
          </p:cNvPr>
          <p:cNvSpPr txBox="1"/>
          <p:nvPr/>
        </p:nvSpPr>
        <p:spPr>
          <a:xfrm>
            <a:off x="921852" y="468677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</a:t>
            </a:r>
            <a:r>
              <a:rPr lang="en-US" sz="3200" b="1" i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 : </a:t>
            </a:r>
            <a:endParaRPr lang="en-US" sz="3200" b="1" i="1" u="sng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0E2F6A02-DCE0-3C43-0211-6C2C5FD5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04" b="5491"/>
          <a:stretch/>
        </p:blipFill>
        <p:spPr bwMode="auto">
          <a:xfrm>
            <a:off x="2444279" y="1025235"/>
            <a:ext cx="5822530" cy="33562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E67CC3B6-FF8A-0392-739E-8FB6039258E9}"/>
              </a:ext>
            </a:extLst>
          </p:cNvPr>
          <p:cNvSpPr txBox="1"/>
          <p:nvPr/>
        </p:nvSpPr>
        <p:spPr>
          <a:xfrm>
            <a:off x="9525000" y="472942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</a:t>
            </a:r>
            <a:r>
              <a:rPr lang="en-US" sz="3200" b="1" i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</a:t>
            </a:r>
            <a:endParaRPr lang="en-US" sz="3200" b="1" i="1" u="sng" dirty="0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6DEEF402-3B75-4AF9-D283-BEC4C7A19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783395"/>
            <a:ext cx="5087391" cy="3356265"/>
          </a:xfrm>
          <a:prstGeom prst="rect">
            <a:avLst/>
          </a:prstGeom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334C7EDE-C445-95E8-2974-8455E6E978E1}"/>
              </a:ext>
            </a:extLst>
          </p:cNvPr>
          <p:cNvSpPr txBox="1"/>
          <p:nvPr/>
        </p:nvSpPr>
        <p:spPr>
          <a:xfrm>
            <a:off x="935707" y="5562194"/>
            <a:ext cx="94903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</a:t>
            </a:r>
            <a:r>
              <a:rPr lang="en-US" sz="3200" b="1" i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 :</a:t>
            </a:r>
            <a:endParaRPr lang="en-US" sz="3200" b="1" i="1" u="sng" dirty="0"/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4D45964D-D927-49EC-B403-86FF59818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015" y="5663200"/>
            <a:ext cx="5906818" cy="4409315"/>
          </a:xfrm>
          <a:prstGeom prst="rect">
            <a:avLst/>
          </a:prstGeom>
        </p:spPr>
      </p:pic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7D59582C-2ADA-B890-E930-A26DBC4CCA80}"/>
              </a:ext>
            </a:extLst>
          </p:cNvPr>
          <p:cNvSpPr txBox="1"/>
          <p:nvPr/>
        </p:nvSpPr>
        <p:spPr>
          <a:xfrm>
            <a:off x="9829800" y="5332423"/>
            <a:ext cx="94903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</a:t>
            </a:r>
            <a:r>
              <a:rPr lang="en-US" sz="3200" b="1" i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 : </a:t>
            </a:r>
            <a:endParaRPr lang="en-US" sz="3200" b="1" i="1" u="sng" dirty="0"/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7C793A13-7662-7E49-6A1B-96F764EA7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7407" y="5733084"/>
            <a:ext cx="5422916" cy="4080974"/>
          </a:xfrm>
          <a:prstGeom prst="rect">
            <a:avLst/>
          </a:prstGeom>
        </p:spPr>
      </p:pic>
      <p:cxnSp>
        <p:nvCxnSpPr>
          <p:cNvPr id="18" name="Đường nối Thẳng 17">
            <a:extLst>
              <a:ext uri="{FF2B5EF4-FFF2-40B4-BE49-F238E27FC236}">
                <a16:creationId xmlns:a16="http://schemas.microsoft.com/office/drawing/2014/main" id="{E7A0053E-413E-6999-BA9D-A11C6DE95768}"/>
              </a:ext>
            </a:extLst>
          </p:cNvPr>
          <p:cNvCxnSpPr>
            <a:cxnSpLocks/>
          </p:cNvCxnSpPr>
          <p:nvPr/>
        </p:nvCxnSpPr>
        <p:spPr>
          <a:xfrm flipV="1">
            <a:off x="8839200" y="243171"/>
            <a:ext cx="0" cy="95743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Đường nối Thẳng 20">
            <a:extLst>
              <a:ext uri="{FF2B5EF4-FFF2-40B4-BE49-F238E27FC236}">
                <a16:creationId xmlns:a16="http://schemas.microsoft.com/office/drawing/2014/main" id="{F21F8557-3DCB-9277-C613-D76F31BBD664}"/>
              </a:ext>
            </a:extLst>
          </p:cNvPr>
          <p:cNvCxnSpPr>
            <a:cxnSpLocks/>
          </p:cNvCxnSpPr>
          <p:nvPr/>
        </p:nvCxnSpPr>
        <p:spPr>
          <a:xfrm flipV="1">
            <a:off x="457200" y="4990109"/>
            <a:ext cx="17297400" cy="402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09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1DE925B-57C8-43BD-FC36-5D5F28F97654}"/>
              </a:ext>
            </a:extLst>
          </p:cNvPr>
          <p:cNvSpPr txBox="1"/>
          <p:nvPr/>
        </p:nvSpPr>
        <p:spPr>
          <a:xfrm>
            <a:off x="762000" y="748478"/>
            <a:ext cx="8001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trộm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chuyển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nhà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báo</a:t>
            </a:r>
            <a:r>
              <a:rPr lang="en-US" sz="36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endParaRPr lang="en-US" sz="3600" b="1" dirty="0">
              <a:solidFill>
                <a:srgbClr val="C00000"/>
              </a:solidFill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477C7A2A-736D-0EBF-4C0F-2E7586E65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0" y="190500"/>
            <a:ext cx="5486400" cy="8681459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C9949F69-2972-21F0-0435-C49A0D682983}"/>
              </a:ext>
            </a:extLst>
          </p:cNvPr>
          <p:cNvSpPr txBox="1"/>
          <p:nvPr/>
        </p:nvSpPr>
        <p:spPr>
          <a:xfrm>
            <a:off x="12579927" y="8871959"/>
            <a:ext cx="4648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Lưu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thuật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cảnh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báo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trộm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nhà</a:t>
            </a:r>
            <a:endParaRPr lang="en-US" sz="2800" b="1" i="1" dirty="0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201D685F-BED3-7C47-2237-C5A258EBBE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9" b="12114"/>
          <a:stretch/>
        </p:blipFill>
        <p:spPr bwMode="auto">
          <a:xfrm>
            <a:off x="1790700" y="2705100"/>
            <a:ext cx="8001000" cy="68334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9709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48EEF673-6255-13DD-86D6-0991CB122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040992"/>
            <a:ext cx="11187545" cy="7779845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2C22544-FD9F-89C2-7D6D-4B128FC465A4}"/>
              </a:ext>
            </a:extLst>
          </p:cNvPr>
          <p:cNvSpPr txBox="1"/>
          <p:nvPr/>
        </p:nvSpPr>
        <p:spPr>
          <a:xfrm>
            <a:off x="1982093" y="348027"/>
            <a:ext cx="12939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KẾT QUẢ VÀ ĐÁNH GIÁ 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72B52C96-DE74-D180-A8AF-A95A86A9C8B4}"/>
              </a:ext>
            </a:extLst>
          </p:cNvPr>
          <p:cNvSpPr txBox="1"/>
          <p:nvPr/>
        </p:nvSpPr>
        <p:spPr>
          <a:xfrm>
            <a:off x="5029200" y="9105900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hoạt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GMM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bài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chuyển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,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dõi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đếm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xe</a:t>
            </a:r>
            <a:endParaRPr lang="en-US" sz="2800" b="1" i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5B418C79-6517-4B80-9506-CF3CB2C0FED2}"/>
              </a:ext>
            </a:extLst>
          </p:cNvPr>
          <p:cNvSpPr txBox="1"/>
          <p:nvPr/>
        </p:nvSpPr>
        <p:spPr>
          <a:xfrm>
            <a:off x="2095500" y="1030601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018F7AF-4292-7726-4207-E3DDAD0CC2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75855" y="416168"/>
            <a:ext cx="887593" cy="65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8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4E9B7EAD-AA95-8DD6-6B0C-7DAC6ED27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-38100"/>
            <a:ext cx="11430000" cy="8913302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01C886E-DBB4-79D1-F1E3-8C6F0562E259}"/>
              </a:ext>
            </a:extLst>
          </p:cNvPr>
          <p:cNvSpPr txBox="1"/>
          <p:nvPr/>
        </p:nvSpPr>
        <p:spPr>
          <a:xfrm>
            <a:off x="3962400" y="9105900"/>
            <a:ext cx="9601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hoạt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GMM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bài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trộm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nhà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,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chuông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cảnh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báo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65114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630566" y="8039100"/>
            <a:ext cx="2896213" cy="289259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087600" y="-952500"/>
            <a:ext cx="3660256" cy="365110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6019" y="518135"/>
            <a:ext cx="887593" cy="650364"/>
          </a:xfrm>
          <a:prstGeom prst="rect">
            <a:avLst/>
          </a:prstGeom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73D89294-6EC0-A14F-58EE-2D64E97F13EF}"/>
              </a:ext>
            </a:extLst>
          </p:cNvPr>
          <p:cNvSpPr txBox="1"/>
          <p:nvPr/>
        </p:nvSpPr>
        <p:spPr>
          <a:xfrm>
            <a:off x="2000980" y="491360"/>
            <a:ext cx="12939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KẾT QUẢ VÀ ĐÁNH GIÁ 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88AD2F7-FB6B-703D-7CAA-35C6715D1DCC}"/>
              </a:ext>
            </a:extLst>
          </p:cNvPr>
          <p:cNvSpPr txBox="1"/>
          <p:nvPr/>
        </p:nvSpPr>
        <p:spPr>
          <a:xfrm>
            <a:off x="27709" y="1424672"/>
            <a:ext cx="49128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ĐÁNH GIÁ (MA TRẬN NHẦM LẪN ) 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2870D0F8-C6EE-8D9E-8C3C-28473F4323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1709" y="254162"/>
            <a:ext cx="8598194" cy="8916645"/>
          </a:xfrm>
          <a:prstGeom prst="rect">
            <a:avLst/>
          </a:prstGeom>
        </p:spPr>
      </p:pic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36620C63-B568-1E40-DCF7-8CE21E64DF76}"/>
              </a:ext>
            </a:extLst>
          </p:cNvPr>
          <p:cNvSpPr txBox="1"/>
          <p:nvPr/>
        </p:nvSpPr>
        <p:spPr>
          <a:xfrm>
            <a:off x="9829800" y="9114487"/>
            <a:ext cx="78269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Bảng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đánh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thử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nghiệm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15 video</a:t>
            </a:r>
            <a:endParaRPr lang="en-US" sz="2800" dirty="0"/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60D86420-4AC1-1654-CC35-DBCE531355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7752" y="1380532"/>
            <a:ext cx="3657600" cy="1895886"/>
          </a:xfrm>
          <a:prstGeom prst="rect">
            <a:avLst/>
          </a:prstGeom>
        </p:spPr>
      </p:pic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C5B432FB-2E89-F00E-584F-0FB587E9309F}"/>
              </a:ext>
            </a:extLst>
          </p:cNvPr>
          <p:cNvSpPr txBox="1"/>
          <p:nvPr/>
        </p:nvSpPr>
        <p:spPr>
          <a:xfrm>
            <a:off x="304800" y="3631413"/>
            <a:ext cx="7903165" cy="5759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 FN = 5 =&gt; 5/15 = 30% =&gt;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Nghĩa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cứ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15 video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thì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 video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chứa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vài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chuyển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mà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 FP = 9 =&gt; 9/15 = 60%  =&gt;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Nghĩa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cứ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15 video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thì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9 video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tại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vài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vùng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chuyển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mà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nhận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nhầm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chuyển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 TP = 15 =&gt; 15/15 = 100% =&gt;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Nghĩa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tất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video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đưa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thì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tất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đều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chuyển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52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2C22544-FD9F-89C2-7D6D-4B128FC465A4}"/>
              </a:ext>
            </a:extLst>
          </p:cNvPr>
          <p:cNvSpPr txBox="1"/>
          <p:nvPr/>
        </p:nvSpPr>
        <p:spPr>
          <a:xfrm>
            <a:off x="1982093" y="348027"/>
            <a:ext cx="12939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KẾT LUẬN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018F7AF-4292-7726-4207-E3DDAD0CC2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75855" y="416168"/>
            <a:ext cx="887593" cy="650364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BF5F411A-BB79-3EDB-4B3D-E76DB6077E24}"/>
              </a:ext>
            </a:extLst>
          </p:cNvPr>
          <p:cNvSpPr txBox="1"/>
          <p:nvPr/>
        </p:nvSpPr>
        <p:spPr>
          <a:xfrm>
            <a:off x="-228600" y="1320538"/>
            <a:ext cx="14311745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indent="-571500">
              <a:buFont typeface="Wingdings" panose="05000000000000000000" pitchFamily="2" charset="2"/>
              <a:buChar char="Ø"/>
              <a:tabLst>
                <a:tab pos="1512570" algn="l"/>
              </a:tabLst>
            </a:pPr>
            <a:r>
              <a:rPr lang="en-US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khả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chuyển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3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hoạt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bắt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hầu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hết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chuyển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00150" indent="-571500">
              <a:buFont typeface="Wingdings" panose="05000000000000000000" pitchFamily="2" charset="2"/>
              <a:buChar char="Ø"/>
              <a:tabLst>
                <a:tab pos="1512570" algn="l"/>
              </a:tabLst>
            </a:pPr>
            <a:r>
              <a:rPr lang="en-US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khả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dõi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hầu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vết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00150" indent="-571500">
              <a:buFont typeface="Wingdings" panose="05000000000000000000" pitchFamily="2" charset="2"/>
              <a:buChar char="Ø"/>
              <a:tabLst>
                <a:tab pos="1512570" algn="l"/>
              </a:tabLst>
            </a:pPr>
            <a:r>
              <a:rPr lang="en-US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khả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đếm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xe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đạt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đếm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xe</a:t>
            </a:r>
            <a:endParaRPr lang="en-US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00150" indent="-571500">
              <a:buFont typeface="Wingdings" panose="05000000000000000000" pitchFamily="2" charset="2"/>
              <a:buChar char="Ø"/>
              <a:tabLst>
                <a:tab pos="1512570" algn="l"/>
              </a:tabLst>
            </a:pPr>
            <a:r>
              <a:rPr lang="en-US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khả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cảnh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báo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: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chuông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cảnh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báo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Trộm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nhà</a:t>
            </a:r>
            <a:endParaRPr lang="en-US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085850" indent="-457200" algn="just">
              <a:buFont typeface="Wingdings" panose="05000000000000000000" pitchFamily="2" charset="2"/>
              <a:buChar char="Ø"/>
              <a:tabLst>
                <a:tab pos="1512570" algn="l"/>
              </a:tabLst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194" name="Picture 2" descr="Object Detection Technology - How It Works And Where Is It Used? -  DataScienceCentral.com">
            <a:extLst>
              <a:ext uri="{FF2B5EF4-FFF2-40B4-BE49-F238E27FC236}">
                <a16:creationId xmlns:a16="http://schemas.microsoft.com/office/drawing/2014/main" id="{9F1694C2-DC1C-381D-D225-A34EEE809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457700"/>
            <a:ext cx="7905750" cy="526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62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0" y="-2668354"/>
            <a:ext cx="18288000" cy="1828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931211">
            <a:off x="7692966" y="-732261"/>
            <a:ext cx="4375058" cy="352192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14400" y="3485311"/>
            <a:ext cx="10209035" cy="282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97"/>
              </a:lnSpc>
            </a:pPr>
            <a:r>
              <a:rPr lang="en-US" sz="9600" dirty="0" err="1">
                <a:solidFill>
                  <a:srgbClr val="FFFFFF"/>
                </a:solidFill>
                <a:latin typeface="Muli Regular"/>
              </a:rPr>
              <a:t>Cảm</a:t>
            </a:r>
            <a:r>
              <a:rPr lang="en-US" sz="96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9600" dirty="0" err="1">
                <a:solidFill>
                  <a:srgbClr val="FFFFFF"/>
                </a:solidFill>
                <a:latin typeface="Muli Regular"/>
              </a:rPr>
              <a:t>ơn</a:t>
            </a:r>
            <a:r>
              <a:rPr lang="en-US" sz="96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9600" dirty="0" err="1">
                <a:solidFill>
                  <a:srgbClr val="FFFFFF"/>
                </a:solidFill>
                <a:latin typeface="Muli Regular"/>
              </a:rPr>
              <a:t>cô</a:t>
            </a:r>
            <a:r>
              <a:rPr lang="en-US" sz="96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9600" dirty="0" err="1">
                <a:solidFill>
                  <a:srgbClr val="FFFFFF"/>
                </a:solidFill>
                <a:latin typeface="Muli Regular"/>
              </a:rPr>
              <a:t>và</a:t>
            </a:r>
            <a:r>
              <a:rPr lang="en-US" sz="96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9600" dirty="0" err="1">
                <a:solidFill>
                  <a:srgbClr val="FFFFFF"/>
                </a:solidFill>
                <a:latin typeface="Muli Regular"/>
              </a:rPr>
              <a:t>các</a:t>
            </a:r>
            <a:r>
              <a:rPr lang="en-US" sz="96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9600" dirty="0" err="1">
                <a:solidFill>
                  <a:srgbClr val="FFFFFF"/>
                </a:solidFill>
                <a:latin typeface="Muli Regular"/>
              </a:rPr>
              <a:t>bạn</a:t>
            </a:r>
            <a:r>
              <a:rPr lang="en-US" sz="96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9600" dirty="0" err="1">
                <a:solidFill>
                  <a:srgbClr val="FFFFFF"/>
                </a:solidFill>
                <a:latin typeface="Muli Regular"/>
              </a:rPr>
              <a:t>đã</a:t>
            </a:r>
            <a:r>
              <a:rPr lang="en-US" sz="96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9600" dirty="0" err="1">
                <a:solidFill>
                  <a:srgbClr val="FFFFFF"/>
                </a:solidFill>
                <a:latin typeface="Muli Regular"/>
              </a:rPr>
              <a:t>lắng</a:t>
            </a:r>
            <a:r>
              <a:rPr lang="en-US" sz="96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9600" dirty="0" err="1">
                <a:solidFill>
                  <a:srgbClr val="FFFFFF"/>
                </a:solidFill>
                <a:latin typeface="Muli Regular"/>
              </a:rPr>
              <a:t>nge</a:t>
            </a:r>
            <a:r>
              <a:rPr lang="en-US" sz="9600" dirty="0">
                <a:solidFill>
                  <a:srgbClr val="FFFFFF"/>
                </a:solidFill>
                <a:latin typeface="Muli Regular"/>
              </a:rPr>
              <a:t> 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835115" y="1262516"/>
            <a:ext cx="4593985" cy="4582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6917953">
            <a:off x="3034316" y="7821735"/>
            <a:ext cx="4277400" cy="3897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0133"/>
          <a:stretch>
            <a:fillRect/>
          </a:stretch>
        </p:blipFill>
        <p:spPr>
          <a:xfrm rot="-5400000">
            <a:off x="-1045681" y="995483"/>
            <a:ext cx="10387396" cy="82960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582624">
            <a:off x="4887784" y="7361211"/>
            <a:ext cx="4753728" cy="279875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306438">
            <a:off x="15833458" y="-267243"/>
            <a:ext cx="2296443" cy="3178297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905961" y="996724"/>
            <a:ext cx="6819900" cy="1080738"/>
            <a:chOff x="0" y="0"/>
            <a:chExt cx="6959602" cy="1440983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183458" cy="867152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1502419" y="344529"/>
              <a:ext cx="5457183" cy="10964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61"/>
                </a:lnSpc>
                <a:spcBef>
                  <a:spcPct val="0"/>
                </a:spcBef>
              </a:pPr>
              <a:r>
                <a:rPr lang="en-US" sz="72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NỘI DUNG 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1028700" y="6978205"/>
            <a:ext cx="4180610" cy="1943100"/>
          </a:xfrm>
          <a:custGeom>
            <a:avLst/>
            <a:gdLst/>
            <a:ahLst/>
            <a:cxnLst/>
            <a:rect l="l" t="t" r="r" b="b"/>
            <a:pathLst>
              <a:path w="3153912" h="1465903">
                <a:moveTo>
                  <a:pt x="55556" y="0"/>
                </a:moveTo>
                <a:lnTo>
                  <a:pt x="3098356" y="0"/>
                </a:lnTo>
                <a:cubicBezTo>
                  <a:pt x="3129039" y="0"/>
                  <a:pt x="3153912" y="24873"/>
                  <a:pt x="3153912" y="55556"/>
                </a:cubicBezTo>
                <a:lnTo>
                  <a:pt x="3153912" y="1410347"/>
                </a:lnTo>
                <a:cubicBezTo>
                  <a:pt x="3153912" y="1425081"/>
                  <a:pt x="3148059" y="1439212"/>
                  <a:pt x="3137640" y="1449631"/>
                </a:cubicBezTo>
                <a:cubicBezTo>
                  <a:pt x="3127222" y="1460049"/>
                  <a:pt x="3113091" y="1465903"/>
                  <a:pt x="3098356" y="1465903"/>
                </a:cubicBezTo>
                <a:lnTo>
                  <a:pt x="55556" y="1465903"/>
                </a:lnTo>
                <a:cubicBezTo>
                  <a:pt x="40822" y="1465903"/>
                  <a:pt x="26691" y="1460049"/>
                  <a:pt x="16272" y="1449631"/>
                </a:cubicBezTo>
                <a:cubicBezTo>
                  <a:pt x="5853" y="1439212"/>
                  <a:pt x="0" y="1425081"/>
                  <a:pt x="0" y="1410347"/>
                </a:cubicBezTo>
                <a:lnTo>
                  <a:pt x="0" y="55556"/>
                </a:lnTo>
                <a:cubicBezTo>
                  <a:pt x="0" y="24873"/>
                  <a:pt x="24873" y="0"/>
                  <a:pt x="55556" y="0"/>
                </a:cubicBezTo>
                <a:close/>
              </a:path>
            </a:pathLst>
          </a:custGeom>
          <a:solidFill>
            <a:srgbClr val="F4F4F4"/>
          </a:solidFill>
        </p:spPr>
      </p:sp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2415409A-A82C-B945-DF78-259B4A85ECE8}"/>
              </a:ext>
            </a:extLst>
          </p:cNvPr>
          <p:cNvSpPr/>
          <p:nvPr/>
        </p:nvSpPr>
        <p:spPr>
          <a:xfrm>
            <a:off x="8855781" y="1943100"/>
            <a:ext cx="8928999" cy="7755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ũi tên: Hình ngũ giác 34">
            <a:extLst>
              <a:ext uri="{FF2B5EF4-FFF2-40B4-BE49-F238E27FC236}">
                <a16:creationId xmlns:a16="http://schemas.microsoft.com/office/drawing/2014/main" id="{4198F41F-966E-9A99-ED48-36E3943634D4}"/>
              </a:ext>
            </a:extLst>
          </p:cNvPr>
          <p:cNvSpPr/>
          <p:nvPr/>
        </p:nvSpPr>
        <p:spPr>
          <a:xfrm>
            <a:off x="8855781" y="1976284"/>
            <a:ext cx="2269420" cy="1846838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ũi tên: Hình ngũ giác 35">
            <a:extLst>
              <a:ext uri="{FF2B5EF4-FFF2-40B4-BE49-F238E27FC236}">
                <a16:creationId xmlns:a16="http://schemas.microsoft.com/office/drawing/2014/main" id="{AB36D4B1-75BF-344A-5BDB-9A8A3E16A124}"/>
              </a:ext>
            </a:extLst>
          </p:cNvPr>
          <p:cNvSpPr/>
          <p:nvPr/>
        </p:nvSpPr>
        <p:spPr>
          <a:xfrm>
            <a:off x="8855781" y="3906262"/>
            <a:ext cx="2269420" cy="1846838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ũi tên: Hình ngũ giác 36">
            <a:extLst>
              <a:ext uri="{FF2B5EF4-FFF2-40B4-BE49-F238E27FC236}">
                <a16:creationId xmlns:a16="http://schemas.microsoft.com/office/drawing/2014/main" id="{13319EEB-3116-F667-BBD6-955DEDDE577F}"/>
              </a:ext>
            </a:extLst>
          </p:cNvPr>
          <p:cNvSpPr/>
          <p:nvPr/>
        </p:nvSpPr>
        <p:spPr>
          <a:xfrm>
            <a:off x="8868950" y="5862466"/>
            <a:ext cx="2269420" cy="1846838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ũi tên: Hình ngũ giác 37">
            <a:extLst>
              <a:ext uri="{FF2B5EF4-FFF2-40B4-BE49-F238E27FC236}">
                <a16:creationId xmlns:a16="http://schemas.microsoft.com/office/drawing/2014/main" id="{8634CCC9-E94A-57B9-C265-30F86F303800}"/>
              </a:ext>
            </a:extLst>
          </p:cNvPr>
          <p:cNvSpPr/>
          <p:nvPr/>
        </p:nvSpPr>
        <p:spPr>
          <a:xfrm>
            <a:off x="8855781" y="7851438"/>
            <a:ext cx="2269420" cy="1846838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Đường nối Thẳng 43">
            <a:extLst>
              <a:ext uri="{FF2B5EF4-FFF2-40B4-BE49-F238E27FC236}">
                <a16:creationId xmlns:a16="http://schemas.microsoft.com/office/drawing/2014/main" id="{E3C21E2D-CA0F-363D-1EE1-8B63F812945F}"/>
              </a:ext>
            </a:extLst>
          </p:cNvPr>
          <p:cNvCxnSpPr>
            <a:cxnSpLocks/>
          </p:cNvCxnSpPr>
          <p:nvPr/>
        </p:nvCxnSpPr>
        <p:spPr>
          <a:xfrm>
            <a:off x="8909828" y="3836159"/>
            <a:ext cx="8915830" cy="311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Đường nối Thẳng 45">
            <a:extLst>
              <a:ext uri="{FF2B5EF4-FFF2-40B4-BE49-F238E27FC236}">
                <a16:creationId xmlns:a16="http://schemas.microsoft.com/office/drawing/2014/main" id="{CBC4912C-4789-F7C2-56A2-D06DB352DB6F}"/>
              </a:ext>
            </a:extLst>
          </p:cNvPr>
          <p:cNvCxnSpPr>
            <a:cxnSpLocks/>
          </p:cNvCxnSpPr>
          <p:nvPr/>
        </p:nvCxnSpPr>
        <p:spPr>
          <a:xfrm>
            <a:off x="8855781" y="5802139"/>
            <a:ext cx="8915830" cy="311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Đường nối Thẳng 46">
            <a:extLst>
              <a:ext uri="{FF2B5EF4-FFF2-40B4-BE49-F238E27FC236}">
                <a16:creationId xmlns:a16="http://schemas.microsoft.com/office/drawing/2014/main" id="{52E09D18-475D-8E9F-CF7F-6F6797A10921}"/>
              </a:ext>
            </a:extLst>
          </p:cNvPr>
          <p:cNvCxnSpPr>
            <a:cxnSpLocks/>
          </p:cNvCxnSpPr>
          <p:nvPr/>
        </p:nvCxnSpPr>
        <p:spPr>
          <a:xfrm>
            <a:off x="8855781" y="7766522"/>
            <a:ext cx="8915830" cy="311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Bong bóng Lời nói: Hình chữ nhật 47">
            <a:extLst>
              <a:ext uri="{FF2B5EF4-FFF2-40B4-BE49-F238E27FC236}">
                <a16:creationId xmlns:a16="http://schemas.microsoft.com/office/drawing/2014/main" id="{0A733E6B-6DCE-5092-5B51-65A1D402CBD6}"/>
              </a:ext>
            </a:extLst>
          </p:cNvPr>
          <p:cNvSpPr/>
          <p:nvPr/>
        </p:nvSpPr>
        <p:spPr>
          <a:xfrm>
            <a:off x="9144000" y="2441716"/>
            <a:ext cx="990600" cy="799296"/>
          </a:xfrm>
          <a:prstGeom prst="wedgeRectCallou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Đường nối Thẳng 48">
            <a:extLst>
              <a:ext uri="{FF2B5EF4-FFF2-40B4-BE49-F238E27FC236}">
                <a16:creationId xmlns:a16="http://schemas.microsoft.com/office/drawing/2014/main" id="{B405C8CC-E4F9-164A-EBB6-F7775AC460FA}"/>
              </a:ext>
            </a:extLst>
          </p:cNvPr>
          <p:cNvCxnSpPr>
            <a:cxnSpLocks/>
          </p:cNvCxnSpPr>
          <p:nvPr/>
        </p:nvCxnSpPr>
        <p:spPr>
          <a:xfrm>
            <a:off x="8868950" y="3952545"/>
            <a:ext cx="8915830" cy="311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Đường nối Thẳng 50">
            <a:extLst>
              <a:ext uri="{FF2B5EF4-FFF2-40B4-BE49-F238E27FC236}">
                <a16:creationId xmlns:a16="http://schemas.microsoft.com/office/drawing/2014/main" id="{BD5C0E50-E597-C878-3A1C-2A839782F560}"/>
              </a:ext>
            </a:extLst>
          </p:cNvPr>
          <p:cNvCxnSpPr>
            <a:cxnSpLocks/>
          </p:cNvCxnSpPr>
          <p:nvPr/>
        </p:nvCxnSpPr>
        <p:spPr>
          <a:xfrm>
            <a:off x="8885584" y="5841873"/>
            <a:ext cx="8915830" cy="311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Bong bóng Lời nói: Hình chữ nhật 51">
            <a:extLst>
              <a:ext uri="{FF2B5EF4-FFF2-40B4-BE49-F238E27FC236}">
                <a16:creationId xmlns:a16="http://schemas.microsoft.com/office/drawing/2014/main" id="{54867DA5-F9BE-F484-EF85-6D9CEC09AC6F}"/>
              </a:ext>
            </a:extLst>
          </p:cNvPr>
          <p:cNvSpPr/>
          <p:nvPr/>
        </p:nvSpPr>
        <p:spPr>
          <a:xfrm>
            <a:off x="9160634" y="4432756"/>
            <a:ext cx="990600" cy="799296"/>
          </a:xfrm>
          <a:prstGeom prst="wedgeRectCallou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Bong bóng Lời nói: Hình chữ nhật 58">
            <a:extLst>
              <a:ext uri="{FF2B5EF4-FFF2-40B4-BE49-F238E27FC236}">
                <a16:creationId xmlns:a16="http://schemas.microsoft.com/office/drawing/2014/main" id="{55EE0C29-F4A4-6434-0AAF-B536F69ABE1E}"/>
              </a:ext>
            </a:extLst>
          </p:cNvPr>
          <p:cNvSpPr/>
          <p:nvPr/>
        </p:nvSpPr>
        <p:spPr>
          <a:xfrm>
            <a:off x="9160634" y="6404373"/>
            <a:ext cx="990600" cy="799296"/>
          </a:xfrm>
          <a:prstGeom prst="wedgeRectCallou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Bong bóng Lời nói: Hình chữ nhật 59">
            <a:extLst>
              <a:ext uri="{FF2B5EF4-FFF2-40B4-BE49-F238E27FC236}">
                <a16:creationId xmlns:a16="http://schemas.microsoft.com/office/drawing/2014/main" id="{0E603EE4-F6FD-D612-A6C0-0285437F5F6D}"/>
              </a:ext>
            </a:extLst>
          </p:cNvPr>
          <p:cNvSpPr/>
          <p:nvPr/>
        </p:nvSpPr>
        <p:spPr>
          <a:xfrm>
            <a:off x="9144000" y="8299451"/>
            <a:ext cx="990600" cy="799296"/>
          </a:xfrm>
          <a:prstGeom prst="wedgeRectCallou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Hộp Văn bản 60">
            <a:extLst>
              <a:ext uri="{FF2B5EF4-FFF2-40B4-BE49-F238E27FC236}">
                <a16:creationId xmlns:a16="http://schemas.microsoft.com/office/drawing/2014/main" id="{39139ACC-2141-931E-E7C0-8BEB93D6E13D}"/>
              </a:ext>
            </a:extLst>
          </p:cNvPr>
          <p:cNvSpPr txBox="1"/>
          <p:nvPr/>
        </p:nvSpPr>
        <p:spPr>
          <a:xfrm>
            <a:off x="9426560" y="2439707"/>
            <a:ext cx="969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63" name="Hộp Văn bản 62">
            <a:extLst>
              <a:ext uri="{FF2B5EF4-FFF2-40B4-BE49-F238E27FC236}">
                <a16:creationId xmlns:a16="http://schemas.microsoft.com/office/drawing/2014/main" id="{2646C010-F3D0-F703-7D18-5130BCB7522F}"/>
              </a:ext>
            </a:extLst>
          </p:cNvPr>
          <p:cNvSpPr txBox="1"/>
          <p:nvPr/>
        </p:nvSpPr>
        <p:spPr>
          <a:xfrm>
            <a:off x="9306495" y="4523550"/>
            <a:ext cx="969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  <p:sp>
        <p:nvSpPr>
          <p:cNvPr id="1024" name="Hộp Văn bản 1023">
            <a:extLst>
              <a:ext uri="{FF2B5EF4-FFF2-40B4-BE49-F238E27FC236}">
                <a16:creationId xmlns:a16="http://schemas.microsoft.com/office/drawing/2014/main" id="{0B0B08A7-F48A-25CC-CC33-33E76AC5178A}"/>
              </a:ext>
            </a:extLst>
          </p:cNvPr>
          <p:cNvSpPr txBox="1"/>
          <p:nvPr/>
        </p:nvSpPr>
        <p:spPr>
          <a:xfrm>
            <a:off x="9258300" y="6473584"/>
            <a:ext cx="1355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</a:p>
        </p:txBody>
      </p:sp>
      <p:sp>
        <p:nvSpPr>
          <p:cNvPr id="1025" name="Hộp Văn bản 1024">
            <a:extLst>
              <a:ext uri="{FF2B5EF4-FFF2-40B4-BE49-F238E27FC236}">
                <a16:creationId xmlns:a16="http://schemas.microsoft.com/office/drawing/2014/main" id="{EA0A0B15-BB74-D9D1-F474-B649309AF04D}"/>
              </a:ext>
            </a:extLst>
          </p:cNvPr>
          <p:cNvSpPr txBox="1"/>
          <p:nvPr/>
        </p:nvSpPr>
        <p:spPr>
          <a:xfrm>
            <a:off x="9274934" y="8399695"/>
            <a:ext cx="7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</a:p>
        </p:txBody>
      </p:sp>
      <p:sp>
        <p:nvSpPr>
          <p:cNvPr id="1027" name="Hộp Văn bản 1026">
            <a:extLst>
              <a:ext uri="{FF2B5EF4-FFF2-40B4-BE49-F238E27FC236}">
                <a16:creationId xmlns:a16="http://schemas.microsoft.com/office/drawing/2014/main" id="{CBCA0B8F-517D-4C55-E066-D2F41F326A98}"/>
              </a:ext>
            </a:extLst>
          </p:cNvPr>
          <p:cNvSpPr txBox="1"/>
          <p:nvPr/>
        </p:nvSpPr>
        <p:spPr>
          <a:xfrm>
            <a:off x="11195710" y="2569490"/>
            <a:ext cx="6802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VÀ MỤC TIÊU</a:t>
            </a:r>
          </a:p>
        </p:txBody>
      </p:sp>
      <p:sp>
        <p:nvSpPr>
          <p:cNvPr id="1028" name="Hộp Văn bản 1027">
            <a:extLst>
              <a:ext uri="{FF2B5EF4-FFF2-40B4-BE49-F238E27FC236}">
                <a16:creationId xmlns:a16="http://schemas.microsoft.com/office/drawing/2014/main" id="{059E4690-5937-835F-A965-D3B72508C317}"/>
              </a:ext>
            </a:extLst>
          </p:cNvPr>
          <p:cNvSpPr txBox="1"/>
          <p:nvPr/>
        </p:nvSpPr>
        <p:spPr>
          <a:xfrm>
            <a:off x="11223418" y="4490828"/>
            <a:ext cx="6422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</a:t>
            </a:r>
          </a:p>
        </p:txBody>
      </p:sp>
      <p:sp>
        <p:nvSpPr>
          <p:cNvPr id="1029" name="Hộp Văn bản 1028">
            <a:extLst>
              <a:ext uri="{FF2B5EF4-FFF2-40B4-BE49-F238E27FC236}">
                <a16:creationId xmlns:a16="http://schemas.microsoft.com/office/drawing/2014/main" id="{65240F7F-3464-3029-3368-5CFD3FE4E03B}"/>
              </a:ext>
            </a:extLst>
          </p:cNvPr>
          <p:cNvSpPr txBox="1"/>
          <p:nvPr/>
        </p:nvSpPr>
        <p:spPr>
          <a:xfrm>
            <a:off x="11082831" y="6441839"/>
            <a:ext cx="6612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VÀ ĐÁNH GIÁ</a:t>
            </a:r>
          </a:p>
        </p:txBody>
      </p:sp>
      <p:sp>
        <p:nvSpPr>
          <p:cNvPr id="1030" name="Hộp Văn bản 1029">
            <a:extLst>
              <a:ext uri="{FF2B5EF4-FFF2-40B4-BE49-F238E27FC236}">
                <a16:creationId xmlns:a16="http://schemas.microsoft.com/office/drawing/2014/main" id="{5AE8F72A-435E-A180-8B60-E725E8AD55E7}"/>
              </a:ext>
            </a:extLst>
          </p:cNvPr>
          <p:cNvSpPr txBox="1"/>
          <p:nvPr/>
        </p:nvSpPr>
        <p:spPr>
          <a:xfrm>
            <a:off x="11195710" y="8414463"/>
            <a:ext cx="5336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</a:p>
        </p:txBody>
      </p:sp>
      <p:pic>
        <p:nvPicPr>
          <p:cNvPr id="2" name="Picture 2" descr="Three Ways of Object Detection on Android | Bombay Softwares">
            <a:extLst>
              <a:ext uri="{FF2B5EF4-FFF2-40B4-BE49-F238E27FC236}">
                <a16:creationId xmlns:a16="http://schemas.microsoft.com/office/drawing/2014/main" id="{FD2B4B45-D021-E281-0B40-769B450F3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80" y="6827527"/>
            <a:ext cx="4736649" cy="248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6 Best Practices of Data Labeling for Object Detection Models - DeepLobe">
            <a:extLst>
              <a:ext uri="{FF2B5EF4-FFF2-40B4-BE49-F238E27FC236}">
                <a16:creationId xmlns:a16="http://schemas.microsoft.com/office/drawing/2014/main" id="{EF10BAB4-DDBD-84E2-7B1C-994E27526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99" y="1886596"/>
            <a:ext cx="6632365" cy="442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01200" y="1199672"/>
            <a:ext cx="2896213" cy="289259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087600" y="-952500"/>
            <a:ext cx="3660256" cy="365110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6019" y="518135"/>
            <a:ext cx="887593" cy="650364"/>
          </a:xfrm>
          <a:prstGeom prst="rect">
            <a:avLst/>
          </a:prstGeom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73D89294-6EC0-A14F-58EE-2D64E97F13EF}"/>
              </a:ext>
            </a:extLst>
          </p:cNvPr>
          <p:cNvSpPr txBox="1"/>
          <p:nvPr/>
        </p:nvSpPr>
        <p:spPr>
          <a:xfrm>
            <a:off x="2000980" y="497851"/>
            <a:ext cx="12939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GIỚI THIỆU VÀ MỤC TIÊU</a:t>
            </a:r>
          </a:p>
        </p:txBody>
      </p:sp>
      <p:pic>
        <p:nvPicPr>
          <p:cNvPr id="2" name="Picture 2" descr="Yolo Framework | Object Detection Using Yolo">
            <a:extLst>
              <a:ext uri="{FF2B5EF4-FFF2-40B4-BE49-F238E27FC236}">
                <a16:creationId xmlns:a16="http://schemas.microsoft.com/office/drawing/2014/main" id="{590EAEBA-86A3-432C-644F-D57441637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795" y="4352172"/>
            <a:ext cx="8559890" cy="512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C9001366-AE0D-2CC8-8C72-8C7ADC1F22C4}"/>
              </a:ext>
            </a:extLst>
          </p:cNvPr>
          <p:cNvSpPr txBox="1"/>
          <p:nvPr/>
        </p:nvSpPr>
        <p:spPr>
          <a:xfrm>
            <a:off x="3591290" y="1501552"/>
            <a:ext cx="441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1DA9530-B552-648E-C38B-F5EDF14D8698}"/>
              </a:ext>
            </a:extLst>
          </p:cNvPr>
          <p:cNvSpPr txBox="1"/>
          <p:nvPr/>
        </p:nvSpPr>
        <p:spPr>
          <a:xfrm>
            <a:off x="581891" y="2418570"/>
            <a:ext cx="75331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Xã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hội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càng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thì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nhu</a:t>
            </a:r>
            <a:r>
              <a:rPr lang="en-US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nghệ</a:t>
            </a:r>
            <a:r>
              <a:rPr lang="en-US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ngày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càng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cao</a:t>
            </a:r>
            <a:endParaRPr lang="en-US" sz="3200" dirty="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75ABD52-8DB1-3BA0-8C37-CEB7F7E2F107}"/>
              </a:ext>
            </a:extLst>
          </p:cNvPr>
          <p:cNvSpPr txBox="1"/>
          <p:nvPr/>
        </p:nvSpPr>
        <p:spPr>
          <a:xfrm>
            <a:off x="616527" y="3924300"/>
            <a:ext cx="87429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ảnh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đóng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vai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trò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rất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trọng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trao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tin,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bởi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lớn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mà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con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nhận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đều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qua </a:t>
            </a:r>
            <a:r>
              <a:rPr lang="en-US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giác</a:t>
            </a:r>
            <a:r>
              <a:rPr lang="en-US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3200" b="1" i="1" dirty="0"/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1F7FD9F6-E8DD-FC79-BCD8-4702FA7873E6}"/>
              </a:ext>
            </a:extLst>
          </p:cNvPr>
          <p:cNvSpPr txBox="1"/>
          <p:nvPr/>
        </p:nvSpPr>
        <p:spPr>
          <a:xfrm>
            <a:off x="561109" y="6611033"/>
            <a:ext cx="6663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Nghiên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cứu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giám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sát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qua camera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dõi</a:t>
            </a:r>
            <a:endParaRPr lang="en-US" sz="3200" dirty="0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05D0BBA5-593A-56C7-E0A3-1EA3D9F5F600}"/>
              </a:ext>
            </a:extLst>
          </p:cNvPr>
          <p:cNvSpPr txBox="1"/>
          <p:nvPr/>
        </p:nvSpPr>
        <p:spPr>
          <a:xfrm>
            <a:off x="581891" y="8184802"/>
            <a:ext cx="8333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chuyển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đầu</a:t>
            </a:r>
            <a:r>
              <a:rPr lang="en-US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tiên</a:t>
            </a:r>
            <a:r>
              <a:rPr lang="en-US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trọng</a:t>
            </a:r>
            <a:r>
              <a:rPr lang="en-US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giám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sát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camera. </a:t>
            </a: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8600" y="7048500"/>
            <a:ext cx="2896213" cy="289259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83691" y="-1124085"/>
            <a:ext cx="3660256" cy="365110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6019" y="518135"/>
            <a:ext cx="887593" cy="650364"/>
          </a:xfrm>
          <a:prstGeom prst="rect">
            <a:avLst/>
          </a:prstGeom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73D89294-6EC0-A14F-58EE-2D64E97F13EF}"/>
              </a:ext>
            </a:extLst>
          </p:cNvPr>
          <p:cNvSpPr txBox="1"/>
          <p:nvPr/>
        </p:nvSpPr>
        <p:spPr>
          <a:xfrm>
            <a:off x="1993652" y="408635"/>
            <a:ext cx="12939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GIỚI THIỆU VÀ MỤC TIÊU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C9001366-AE0D-2CC8-8C72-8C7ADC1F22C4}"/>
              </a:ext>
            </a:extLst>
          </p:cNvPr>
          <p:cNvSpPr txBox="1"/>
          <p:nvPr/>
        </p:nvSpPr>
        <p:spPr>
          <a:xfrm>
            <a:off x="3581400" y="1312579"/>
            <a:ext cx="441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MỤC TIÊU 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01816C24-E8E9-5BBA-4AD2-6962EE6662F8}"/>
              </a:ext>
            </a:extLst>
          </p:cNvPr>
          <p:cNvSpPr txBox="1"/>
          <p:nvPr/>
        </p:nvSpPr>
        <p:spPr>
          <a:xfrm>
            <a:off x="1577567" y="2902442"/>
            <a:ext cx="590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B374444B-E395-ACC2-A619-863F8C601D0F}"/>
              </a:ext>
            </a:extLst>
          </p:cNvPr>
          <p:cNvSpPr txBox="1"/>
          <p:nvPr/>
        </p:nvSpPr>
        <p:spPr>
          <a:xfrm>
            <a:off x="1577567" y="3954463"/>
            <a:ext cx="7601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hực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đếm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1E71D26F-8B6C-DFED-1046-B0AE0B005B29}"/>
              </a:ext>
            </a:extLst>
          </p:cNvPr>
          <p:cNvSpPr txBox="1"/>
          <p:nvPr/>
        </p:nvSpPr>
        <p:spPr>
          <a:xfrm>
            <a:off x="1193587" y="1942245"/>
            <a:ext cx="5664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 ban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D5FC8F89-756D-34F3-1E3A-E9D5FA6AEFD6}"/>
              </a:ext>
            </a:extLst>
          </p:cNvPr>
          <p:cNvSpPr txBox="1"/>
          <p:nvPr/>
        </p:nvSpPr>
        <p:spPr>
          <a:xfrm>
            <a:off x="10785766" y="1968118"/>
            <a:ext cx="5664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 ban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đêm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276346FA-1146-48A1-44F6-B2751CA16814}"/>
              </a:ext>
            </a:extLst>
          </p:cNvPr>
          <p:cNvSpPr txBox="1"/>
          <p:nvPr/>
        </p:nvSpPr>
        <p:spPr>
          <a:xfrm>
            <a:off x="11010899" y="3914495"/>
            <a:ext cx="6657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trộm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đột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4K Traffic cam analysis with YOLOv3 Part1 - object detection - YouTube">
            <a:extLst>
              <a:ext uri="{FF2B5EF4-FFF2-40B4-BE49-F238E27FC236}">
                <a16:creationId xmlns:a16="http://schemas.microsoft.com/office/drawing/2014/main" id="{AE01F8D7-1C9B-09B6-5CBF-3279D6D9A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1165878" y="5560482"/>
            <a:ext cx="7297400" cy="422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29639EC7-7FBC-7C9B-103E-2F6742D6B6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07" t="3251" r="1060" b="8863"/>
          <a:stretch/>
        </p:blipFill>
        <p:spPr bwMode="auto">
          <a:xfrm>
            <a:off x="11010899" y="5560483"/>
            <a:ext cx="6895773" cy="42280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2854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042601" y="7124700"/>
            <a:ext cx="2896213" cy="289259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087600" y="-952500"/>
            <a:ext cx="3660256" cy="365110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6019" y="518135"/>
            <a:ext cx="887593" cy="650364"/>
          </a:xfrm>
          <a:prstGeom prst="rect">
            <a:avLst/>
          </a:prstGeom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73D89294-6EC0-A14F-58EE-2D64E97F13EF}"/>
              </a:ext>
            </a:extLst>
          </p:cNvPr>
          <p:cNvSpPr txBox="1"/>
          <p:nvPr/>
        </p:nvSpPr>
        <p:spPr>
          <a:xfrm>
            <a:off x="2000980" y="491360"/>
            <a:ext cx="12939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PHƯƠNG PHÁP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C9001366-AE0D-2CC8-8C72-8C7ADC1F22C4}"/>
              </a:ext>
            </a:extLst>
          </p:cNvPr>
          <p:cNvSpPr txBox="1"/>
          <p:nvPr/>
        </p:nvSpPr>
        <p:spPr>
          <a:xfrm>
            <a:off x="2743200" y="1141839"/>
            <a:ext cx="6693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 hình </a:t>
            </a:r>
            <a:r>
              <a:rPr lang="vi-VN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Gaussian</a:t>
            </a:r>
            <a:r>
              <a:rPr lang="vi-VN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Mixture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(GMM) 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85F2F38A-F371-724C-837D-E181B3511F7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"/>
          <a:stretch/>
        </p:blipFill>
        <p:spPr bwMode="auto">
          <a:xfrm>
            <a:off x="8811039" y="3070776"/>
            <a:ext cx="9411152" cy="60743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2597A8BD-421D-8FBF-12BC-C16A959E8F9D}"/>
              </a:ext>
            </a:extLst>
          </p:cNvPr>
          <p:cNvSpPr txBox="1"/>
          <p:nvPr/>
        </p:nvSpPr>
        <p:spPr>
          <a:xfrm>
            <a:off x="938310" y="2833301"/>
            <a:ext cx="764458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vi-VN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à một mô hình phân cụm thuộc lớp bài toán học không giám sát mà phân phối xác suất của mỗi một cụm được giả định là </a:t>
            </a:r>
            <a:r>
              <a:rPr lang="vi-VN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 phối </a:t>
            </a:r>
            <a:r>
              <a:rPr lang="vi-VN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Gassian</a:t>
            </a:r>
            <a:r>
              <a:rPr lang="vi-VN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đa chiều</a:t>
            </a:r>
            <a:r>
              <a:rPr lang="vi-VN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6A5B0AE3-F0C3-1269-1129-FF6D7956F972}"/>
              </a:ext>
            </a:extLst>
          </p:cNvPr>
          <p:cNvSpPr txBox="1"/>
          <p:nvPr/>
        </p:nvSpPr>
        <p:spPr>
          <a:xfrm>
            <a:off x="938310" y="5992206"/>
            <a:ext cx="80186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vi-VN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ác suất của mỗi điểm dữ liệu không chỉ phụ thuộc vào một phân phối</a:t>
            </a:r>
            <a:r>
              <a:rPr lang="vi-VN" sz="3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vi-VN" sz="32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Gaussian</a:t>
            </a:r>
            <a:r>
              <a:rPr lang="vi-VN" sz="3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vi-VN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duy nhất</a:t>
            </a:r>
            <a:r>
              <a:rPr lang="vi-VN" sz="3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 là </a:t>
            </a:r>
            <a:r>
              <a:rPr lang="vi-VN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 hợp </a:t>
            </a:r>
            <a:r>
              <a:rPr lang="vi-VN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 nhiều phân phối</a:t>
            </a:r>
            <a:r>
              <a:rPr lang="vi-VN" sz="3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vi-VN" sz="32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Gaussian</a:t>
            </a:r>
            <a:r>
              <a:rPr lang="vi-VN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khác nhau từ mỗi cụm</a:t>
            </a:r>
            <a:r>
              <a:rPr lang="vi-VN" sz="3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87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5505" y="7278603"/>
            <a:ext cx="2896213" cy="289259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087600" y="-952500"/>
            <a:ext cx="3660256" cy="365110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6019" y="518135"/>
            <a:ext cx="887593" cy="650364"/>
          </a:xfrm>
          <a:prstGeom prst="rect">
            <a:avLst/>
          </a:prstGeom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73D89294-6EC0-A14F-58EE-2D64E97F13EF}"/>
              </a:ext>
            </a:extLst>
          </p:cNvPr>
          <p:cNvSpPr txBox="1"/>
          <p:nvPr/>
        </p:nvSpPr>
        <p:spPr>
          <a:xfrm>
            <a:off x="2000980" y="518135"/>
            <a:ext cx="12939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PHƯƠNG PHÁP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F9998CAA-C398-5E5C-D325-23343F575B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0"/>
          <a:stretch/>
        </p:blipFill>
        <p:spPr bwMode="auto">
          <a:xfrm>
            <a:off x="2735170" y="1866900"/>
            <a:ext cx="13185522" cy="63167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8357BD6-89CF-994E-A8EA-1920A513BC03}"/>
              </a:ext>
            </a:extLst>
          </p:cNvPr>
          <p:cNvSpPr txBox="1"/>
          <p:nvPr/>
        </p:nvSpPr>
        <p:spPr>
          <a:xfrm>
            <a:off x="3429000" y="8724900"/>
            <a:ext cx="1280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vi-VN" sz="36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 phỏng hỗn hợp </a:t>
            </a:r>
            <a:r>
              <a:rPr lang="vi-VN" sz="36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Gaussian</a:t>
            </a:r>
            <a:r>
              <a:rPr lang="vi-VN" sz="36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trên một điểm ảnh (</a:t>
            </a:r>
            <a:r>
              <a:rPr lang="vi-VN" sz="36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pixel</a:t>
            </a:r>
            <a:r>
              <a:rPr lang="vi-VN" sz="36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US" sz="3600" b="1" i="1" dirty="0"/>
          </a:p>
        </p:txBody>
      </p:sp>
    </p:spTree>
    <p:extLst>
      <p:ext uri="{BB962C8B-B14F-4D97-AF65-F5344CB8AC3E}">
        <p14:creationId xmlns:p14="http://schemas.microsoft.com/office/powerpoint/2010/main" val="377921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782800" y="7404798"/>
            <a:ext cx="2896213" cy="289259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40232" y="-953475"/>
            <a:ext cx="3660256" cy="365110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6019" y="518135"/>
            <a:ext cx="887593" cy="650364"/>
          </a:xfrm>
          <a:prstGeom prst="rect">
            <a:avLst/>
          </a:prstGeom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73D89294-6EC0-A14F-58EE-2D64E97F13EF}"/>
              </a:ext>
            </a:extLst>
          </p:cNvPr>
          <p:cNvSpPr txBox="1"/>
          <p:nvPr/>
        </p:nvSpPr>
        <p:spPr>
          <a:xfrm>
            <a:off x="2000980" y="518135"/>
            <a:ext cx="12939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PHƯƠNG PHÁP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18A9146F-A4D5-5686-5F05-6C92024A86EF}"/>
              </a:ext>
            </a:extLst>
          </p:cNvPr>
          <p:cNvSpPr txBox="1"/>
          <p:nvPr/>
        </p:nvSpPr>
        <p:spPr>
          <a:xfrm>
            <a:off x="762000" y="1387909"/>
            <a:ext cx="69546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1500"/>
              </a:spcAft>
              <a:buFont typeface="Wingdings" panose="05000000000000000000" pitchFamily="2" charset="2"/>
              <a:buChar char="§"/>
            </a:pPr>
            <a:r>
              <a:rPr lang="en-US" sz="3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Thuật</a:t>
            </a:r>
            <a:r>
              <a:rPr lang="en-US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en-US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MoG2 </a:t>
            </a:r>
            <a:r>
              <a:rPr lang="en-US" sz="3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tác</a:t>
            </a:r>
            <a:r>
              <a:rPr lang="en-US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hiệu</a:t>
            </a:r>
            <a:r>
              <a:rPr lang="en-US" sz="3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suất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C94ED317-A86F-4DCD-5D3A-C5574E7CD62B}"/>
              </a:ext>
            </a:extLst>
          </p:cNvPr>
          <p:cNvSpPr txBox="1"/>
          <p:nvPr/>
        </p:nvSpPr>
        <p:spPr>
          <a:xfrm>
            <a:off x="762000" y="2974657"/>
            <a:ext cx="7696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vi-VN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 MoG2, nền được gọi là khung tham số của các giá trị trong đó mỗi vị trí </a:t>
            </a:r>
            <a:r>
              <a:rPr lang="vi-VN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pixel</a:t>
            </a:r>
            <a:r>
              <a:rPr lang="vi-VN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được biểu thị bằng một số hàm </a:t>
            </a:r>
            <a:r>
              <a:rPr lang="vi-VN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Gaussian</a:t>
            </a:r>
            <a:r>
              <a:rPr lang="vi-VN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dưới dạng hàm phân phối xác suất</a:t>
            </a:r>
            <a:endParaRPr lang="en-US" sz="2800" dirty="0"/>
          </a:p>
        </p:txBody>
      </p:sp>
      <p:pic>
        <p:nvPicPr>
          <p:cNvPr id="6146" name="Picture 2" descr="Frame comparison of the MOG, MOG2 and GMG background subtraction... |  Download Scientific Diagram">
            <a:extLst>
              <a:ext uri="{FF2B5EF4-FFF2-40B4-BE49-F238E27FC236}">
                <a16:creationId xmlns:a16="http://schemas.microsoft.com/office/drawing/2014/main" id="{C237A6C2-03C2-B8F2-755F-4DC6824E4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2175335"/>
            <a:ext cx="9061623" cy="587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CB88AB96-12C7-5DF6-CCDA-B0B314B03A22}"/>
              </a:ext>
            </a:extLst>
          </p:cNvPr>
          <p:cNvSpPr txBox="1"/>
          <p:nvPr/>
        </p:nvSpPr>
        <p:spPr>
          <a:xfrm>
            <a:off x="617174" y="5275824"/>
            <a:ext cx="7853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dộng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Mog2</a:t>
            </a: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85E510B8-70D4-6356-C8E2-173743ED5E6F}"/>
              </a:ext>
            </a:extLst>
          </p:cNvPr>
          <p:cNvSpPr txBox="1"/>
          <p:nvPr/>
        </p:nvSpPr>
        <p:spPr>
          <a:xfrm>
            <a:off x="931383" y="6284329"/>
            <a:ext cx="8188406" cy="368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Background component weight threshold (Ts)</a:t>
            </a:r>
          </a:p>
          <a:p>
            <a:pPr marL="457200" lvl="0" indent="-457200"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Standard deviation scaling factor (D)</a:t>
            </a:r>
          </a:p>
          <a:p>
            <a:pPr marL="457200" lvl="0" indent="-457200"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Learning rate (ρ)</a:t>
            </a:r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 number of Gaussian components (K) Maximum number of components M in the background model </a:t>
            </a:r>
            <a:r>
              <a:rPr lang="en-US" sz="2800" b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(M)</a:t>
            </a:r>
            <a:endParaRPr lang="en-US" sz="2800" b="1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4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4F7529F9-8783-5651-58FC-816ED5E6B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699" y="952500"/>
            <a:ext cx="15957055" cy="7543800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9EF9625A-73A7-4EC4-2BA0-88AD73FAA2C3}"/>
              </a:ext>
            </a:extLst>
          </p:cNvPr>
          <p:cNvSpPr txBox="1"/>
          <p:nvPr/>
        </p:nvSpPr>
        <p:spPr>
          <a:xfrm>
            <a:off x="4419600" y="8953500"/>
            <a:ext cx="99372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r>
              <a:rPr lang="en-US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trừ</a:t>
            </a:r>
            <a:r>
              <a:rPr lang="en-US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nền</a:t>
            </a:r>
            <a:r>
              <a:rPr lang="en-US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Gaussian </a:t>
            </a:r>
            <a:r>
              <a:rPr lang="en-US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Miture</a:t>
            </a:r>
            <a:r>
              <a:rPr lang="en-US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Model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248666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D2711C96-BC98-A844-CA99-3E8270810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267387"/>
            <a:ext cx="8915400" cy="8763520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48760B01-8BB2-EC3F-BACB-F25C670DB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45473"/>
            <a:ext cx="8305800" cy="8885434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7E945598-6439-FAFC-ED46-B2D885CF1889}"/>
              </a:ext>
            </a:extLst>
          </p:cNvPr>
          <p:cNvSpPr txBox="1"/>
          <p:nvPr/>
        </p:nvSpPr>
        <p:spPr>
          <a:xfrm>
            <a:off x="10210800" y="9118312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</a:t>
            </a:r>
            <a:r>
              <a:rPr lang="en-US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uá</a:t>
            </a:r>
            <a:r>
              <a:rPr lang="en-US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</a:t>
            </a:r>
            <a:r>
              <a:rPr lang="en-US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luyện</a:t>
            </a:r>
            <a:r>
              <a:rPr lang="en-US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Gauss</a:t>
            </a:r>
            <a:endParaRPr lang="en-US" sz="3200" b="1" i="1" dirty="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06B1BB0B-8772-2C75-9F51-666F547CD11B}"/>
              </a:ext>
            </a:extLst>
          </p:cNvPr>
          <p:cNvSpPr txBox="1"/>
          <p:nvPr/>
        </p:nvSpPr>
        <p:spPr>
          <a:xfrm>
            <a:off x="2424547" y="9152821"/>
            <a:ext cx="4648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</a:t>
            </a:r>
            <a:r>
              <a:rPr lang="en-US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uá</a:t>
            </a:r>
            <a:r>
              <a:rPr lang="en-US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trừ</a:t>
            </a:r>
            <a:r>
              <a:rPr lang="en-US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nền</a:t>
            </a:r>
            <a:endParaRPr lang="en-US" sz="3200" b="1" i="1" dirty="0"/>
          </a:p>
        </p:txBody>
      </p:sp>
      <p:cxnSp>
        <p:nvCxnSpPr>
          <p:cNvPr id="9" name="Đường nối Thẳng 8">
            <a:extLst>
              <a:ext uri="{FF2B5EF4-FFF2-40B4-BE49-F238E27FC236}">
                <a16:creationId xmlns:a16="http://schemas.microsoft.com/office/drawing/2014/main" id="{2E115705-D0A0-57C9-6629-E40230B8E45E}"/>
              </a:ext>
            </a:extLst>
          </p:cNvPr>
          <p:cNvCxnSpPr>
            <a:cxnSpLocks/>
          </p:cNvCxnSpPr>
          <p:nvPr/>
        </p:nvCxnSpPr>
        <p:spPr>
          <a:xfrm flipV="1">
            <a:off x="8839200" y="145473"/>
            <a:ext cx="0" cy="926522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97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810</Words>
  <Application>Microsoft Office PowerPoint</Application>
  <PresentationFormat>Tùy chỉnh</PresentationFormat>
  <Paragraphs>72</Paragraphs>
  <Slides>17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17</vt:i4>
      </vt:variant>
    </vt:vector>
  </HeadingPairs>
  <TitlesOfParts>
    <vt:vector size="23" baseType="lpstr">
      <vt:lpstr>Calibri</vt:lpstr>
      <vt:lpstr>Muli Regular</vt:lpstr>
      <vt:lpstr>Arial</vt:lpstr>
      <vt:lpstr>Times New Roman</vt:lpstr>
      <vt:lpstr>Wingdings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Trung Tô Đông</dc:creator>
  <cp:lastModifiedBy>Lý Huỳnh Hữu Trí</cp:lastModifiedBy>
  <cp:revision>15</cp:revision>
  <dcterms:created xsi:type="dcterms:W3CDTF">2006-08-16T00:00:00Z</dcterms:created>
  <dcterms:modified xsi:type="dcterms:W3CDTF">2022-12-26T06:33:22Z</dcterms:modified>
  <dc:identifier>DAFNg6Ut13Y</dc:identifier>
</cp:coreProperties>
</file>